
<file path=[Content_Types].xml><?xml version="1.0" encoding="utf-8"?>
<Types xmlns="http://schemas.openxmlformats.org/package/2006/content-types"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285" r:id="rId5"/>
    <p:sldId id="302" r:id="rId6"/>
    <p:sldId id="305" r:id="rId7"/>
    <p:sldId id="289" r:id="rId8"/>
    <p:sldId id="290" r:id="rId9"/>
    <p:sldId id="291" r:id="rId10"/>
    <p:sldId id="294" r:id="rId11"/>
    <p:sldId id="292" r:id="rId12"/>
    <p:sldId id="293" r:id="rId13"/>
    <p:sldId id="297" r:id="rId14"/>
    <p:sldId id="295" r:id="rId15"/>
    <p:sldId id="296" r:id="rId16"/>
    <p:sldId id="299" r:id="rId17"/>
    <p:sldId id="303" r:id="rId18"/>
    <p:sldId id="298" r:id="rId19"/>
    <p:sldId id="304" r:id="rId2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1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08/02/2024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054F0-D2DF-F5B9-D217-1DE4DE720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6F420269-0880-8BD3-CFFD-31EAAF0A6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9F0E8F5-F7E7-6961-5E7B-8B704D982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3D1EB79-914D-F561-D998-DCECE8D030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10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90961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4F4C-025C-C3FD-DB26-999CF774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05917F3F-40AC-BEF4-7FBA-3B367BF02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99028BB5-B028-AC88-D36F-89E4851BA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47A16C2A-32AF-502C-85A2-E7D7DDD561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1618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99B5D-9665-90D7-8187-CEE997CE9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F0DB6CD6-58AB-8C9F-42F5-6FA4E4D70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512F9832-F5C1-CD7F-DD42-9416F7AA7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C829C408-5378-ECE9-316B-D017A83DE4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4749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94A7-2B42-E8E3-BB38-FB729D88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2E55AA54-48B8-B2A0-BBD4-89EF30C20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746CD7F-4D40-208A-DCA0-506A9A4F8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A8BE856-A43C-B335-0142-4DE7DBCB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62115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94FF-E998-4573-8D90-1C1B2A4CB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CBDFBCF3-3075-568B-35CA-662E53E85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C3EFC87-E013-88D0-3E43-E9ED40327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3D0F556-D6C2-8AFF-C633-93B5FA198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544288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FFE4-B6DD-5082-0E2E-0473F0BD5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BB20D2AD-C847-CEBE-C79D-E3A08EC87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44D7466E-E68C-FDAC-CCD6-D342C6634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781C1B3-16C1-247F-56D0-559F3C103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05897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2543-E2D7-14B1-58EA-F71767FDE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3FE4617D-4D53-F8CA-A9AE-BE2BA7F23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08C16A8F-A0B4-4D7C-084C-265D887D9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B0331F9-0CAD-D7EF-9B5E-33645328E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8193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5117-3740-B052-3012-A8767DCA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145461-AB0C-87D8-65FB-1149863A3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E1E054A1-E84D-8597-3EFB-86B41C2E8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E145110-4680-CE49-7A8D-59646BE9D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33965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799FC-EC05-C1BE-EEC4-211DA26F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8F51EA-0307-5E2D-A527-0082563BD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E162853-C917-8878-B692-F7914BE9C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0E29F1A-DE1D-9F15-D9A4-286E97197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16349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D6D2-69F5-D3B9-EE0F-E5BDC8E3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24FB8EA2-7C17-3179-4E23-0F142785F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22D11F36-BC0E-1FFF-5F7B-D2F5C9D6B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9BCA65A-07FD-313B-F8FD-1519555C4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50740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3D11F-C77F-7712-9CA3-6B93FF52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48037EB2-C8AD-2CF6-7B45-B112F2CBF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FA102F1-3C8E-C49F-8F20-B95823434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E314F48-FC72-9E02-F95A-FF0C05171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9792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175CF-E6D1-6329-54E1-64D3F3D3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E392BC3F-3F38-24D4-A556-65550ACA8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DC249BE9-95C3-5DB4-7969-F96F32F61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48A304D7-BF25-54BA-868D-13B118AF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44165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B3294-F848-2E33-7F18-D6DA2FDB8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702E3FAD-569C-B51D-6683-989559BA8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28FBBD17-95A8-0F20-9079-410D74ADE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E9C8D0E-FE57-1C12-742B-F362B7129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631079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CCE8D-19A5-99D0-DDBF-9CBFB4C6C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5F55F9B4-EF5C-8C7C-8E32-8633FAED2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CF970A64-8B7A-F507-2E07-6C1058781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9C5316F-56E6-5B8A-010C-4413F953B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86489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DB9F2B-85AD-4403-B8AB-9C2CEAE1BA04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BC463-CEAD-453E-BC00-0D72EAC51104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DD328-6F82-42FB-8DB4-B6C085CE1410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C82BF2-047B-434E-A19C-38D6F2878FE7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A99F47-DD5B-4BBA-A043-715D5125D6C4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668461-261A-47A3-BEC1-1A79F1CB4714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F7B2E-557B-400D-AC7A-BCABE54A84A4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AE92F5-7862-4A8F-93AD-09538CFA5D7E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FFE885-1D0E-4479-A9C7-4688A2BF3C09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8B3043-6150-4438-AE91-FE7EB0C4FE5E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6CFF8F2-DA40-49F5-8232-506077D2EC48}" type="datetime1">
              <a:rPr lang="es-ES" noProof="0" smtClean="0"/>
              <a:t>08/02/2024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BFEA483D-3B05-46E1-9E01-E74F8961FC6F}" type="datetime1">
              <a:rPr lang="es-ES" noProof="0" smtClean="0"/>
              <a:t>08/02/2024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7" Type="http://schemas.openxmlformats.org/officeDocument/2006/relationships/image" Target="../media/image20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f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f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jf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ADC7479-AF9C-EE23-AE81-0C7A96CE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90" y="0"/>
            <a:ext cx="12307390" cy="69229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58" y="1434369"/>
            <a:ext cx="12055643" cy="3705220"/>
          </a:xfrm>
          <a:noFill/>
          <a:ln w="38100" cap="sq">
            <a:noFill/>
            <a:miter lim="800000"/>
          </a:ln>
        </p:spPr>
        <p:txBody>
          <a:bodyPr rtlCol="0" anchor="ctr">
            <a:normAutofit/>
          </a:bodyPr>
          <a:lstStyle/>
          <a:p>
            <a:r>
              <a:rPr lang="es-ES" sz="12500" b="1" noProof="1">
                <a:solidFill>
                  <a:schemeClr val="tx1"/>
                </a:solidFill>
              </a:rPr>
              <a:t>METEORITOS</a:t>
            </a:r>
          </a:p>
        </p:txBody>
      </p:sp>
      <p:pic>
        <p:nvPicPr>
          <p:cNvPr id="28" name="Imagen 27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6A9CFC2-6E2D-A370-61A8-B3B779BA8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19985" y="-52304"/>
            <a:ext cx="3705221" cy="6592049"/>
          </a:xfrm>
          <a:prstGeom prst="rect">
            <a:avLst/>
          </a:prstGeom>
        </p:spPr>
      </p:pic>
      <p:pic>
        <p:nvPicPr>
          <p:cNvPr id="30" name="Imagen 29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4F0658A-4A33-0BB7-8E5B-C1F4FBEF4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63985" y="-280529"/>
            <a:ext cx="3454387" cy="70485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0044374-8434-94C2-A424-D88483272287}"/>
              </a:ext>
            </a:extLst>
          </p:cNvPr>
          <p:cNvSpPr txBox="1">
            <a:spLocks/>
          </p:cNvSpPr>
          <p:nvPr/>
        </p:nvSpPr>
        <p:spPr bwMode="blackWhite">
          <a:xfrm>
            <a:off x="64158" y="1434369"/>
            <a:ext cx="12055643" cy="3705220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500" b="1" noProof="1">
                <a:ln w="31750">
                  <a:solidFill>
                    <a:schemeClr val="tx1"/>
                  </a:solidFill>
                </a:ln>
                <a:noFill/>
              </a:rPr>
              <a:t>METEORITOS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E6EEEA-04FE-887A-0CC3-5E161D700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9862C6DD-5BC8-DF9A-09AE-D37AB4249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6" name="Imagen 15" descr="Imagen que contiene hombre, pastel, montar a caballo, tabla&#10;&#10;Descripción generada automáticamente">
            <a:extLst>
              <a:ext uri="{FF2B5EF4-FFF2-40B4-BE49-F238E27FC236}">
                <a16:creationId xmlns:a16="http://schemas.microsoft.com/office/drawing/2014/main" id="{C94CBE70-1BF8-69E0-3329-7CDEB404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7" y="-1"/>
            <a:ext cx="7541091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4E1D3C27-CA5A-8B31-02DD-0E91457E2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180FB-6E3C-BFBC-4591-618F3CD0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32" y="116484"/>
            <a:ext cx="4403099" cy="6633768"/>
          </a:xfrm>
          <a:noFill/>
          <a:ln>
            <a:solidFill>
              <a:schemeClr val="bg1"/>
            </a:solidFill>
          </a:ln>
        </p:spPr>
        <p:txBody>
          <a:bodyPr wrap="square" tIns="0" bIns="79200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3600" b="1" noProof="1">
                <a:solidFill>
                  <a:schemeClr val="bg1"/>
                </a:solidFill>
              </a:rPr>
              <a:t>¿</a:t>
            </a:r>
            <a:r>
              <a:rPr lang="es-ES" sz="3600" b="1" cap="none" noProof="1">
                <a:solidFill>
                  <a:schemeClr val="bg1"/>
                </a:solidFill>
              </a:rPr>
              <a:t>QUIEN LO CONTABILIZA</a:t>
            </a:r>
            <a:r>
              <a:rPr lang="es-ES" sz="3600" b="1" noProof="1">
                <a:solidFill>
                  <a:schemeClr val="bg1"/>
                </a:solidFill>
              </a:rPr>
              <a:t>?</a:t>
            </a:r>
            <a:br>
              <a:rPr lang="es-ES" sz="3600" b="1" noProof="1">
                <a:solidFill>
                  <a:schemeClr val="bg1"/>
                </a:solidFill>
              </a:rPr>
            </a:br>
            <a:r>
              <a:rPr lang="es-ES" sz="3600" b="1" noProof="1">
                <a:solidFill>
                  <a:schemeClr val="bg1"/>
                </a:solidFill>
              </a:rPr>
              <a:t>¿FALTAN DATOS?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BA39E6D-1DAC-1AAB-53AD-C91C8C701BB2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05D9D3-B49A-EE1C-01C2-4C1FC1BAE3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-1"/>
            <a:ext cx="3711478" cy="3429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FD0333-70C9-F56C-46CA-0623CA9E49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650906" y="3429000"/>
            <a:ext cx="3711480" cy="3429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A826436-02BE-F25F-CAD8-FFF05DE80719}"/>
              </a:ext>
            </a:extLst>
          </p:cNvPr>
          <p:cNvSpPr txBox="1">
            <a:spLocks/>
          </p:cNvSpPr>
          <p:nvPr/>
        </p:nvSpPr>
        <p:spPr bwMode="black">
          <a:xfrm>
            <a:off x="8619146" y="762970"/>
            <a:ext cx="3251296" cy="1689020"/>
          </a:xfrm>
          <a:prstGeom prst="rect">
            <a:avLst/>
          </a:prstGeom>
          <a:blipFill dpi="0" rotWithShape="1">
            <a:blip r:embed="rId6">
              <a:alphaModFix amt="30000"/>
            </a:blip>
            <a:srcRect/>
            <a:stretch>
              <a:fillRect/>
            </a:stretch>
          </a:blipFill>
          <a:ln w="31750" cap="sq">
            <a:solidFill>
              <a:schemeClr val="tx1"/>
            </a:solidFill>
            <a:miter lim="800000"/>
          </a:ln>
        </p:spPr>
        <p:txBody>
          <a:bodyPr vert="horz" wrap="square" lIns="182880" tIns="288000" rIns="180000" bIns="21600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200000"/>
              </a:lnSpc>
            </a:pPr>
            <a:r>
              <a:rPr lang="es-ES" sz="1600" b="1" noProof="1">
                <a:solidFill>
                  <a:schemeClr val="tx1"/>
                </a:solidFill>
                <a:latin typeface="+mn-lt"/>
              </a:rPr>
              <a:t>NO TODOS LOS PAISES DESTINAN LOS MISMOS RECURSOS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4ACC764-DCD6-48EE-6D7E-71444B556C9D}"/>
              </a:ext>
            </a:extLst>
          </p:cNvPr>
          <p:cNvSpPr txBox="1">
            <a:spLocks/>
          </p:cNvSpPr>
          <p:nvPr/>
        </p:nvSpPr>
        <p:spPr bwMode="black">
          <a:xfrm>
            <a:off x="8619146" y="4317563"/>
            <a:ext cx="3251296" cy="1689020"/>
          </a:xfrm>
          <a:prstGeom prst="rect">
            <a:avLst/>
          </a:prstGeom>
          <a:blipFill>
            <a:blip r:embed="rId7">
              <a:alphaModFix amt="30000"/>
            </a:blip>
            <a:stretch>
              <a:fillRect/>
            </a:stretch>
          </a:blipFill>
          <a:ln w="31750" cap="sq">
            <a:solidFill>
              <a:schemeClr val="tx1"/>
            </a:solidFill>
            <a:miter lim="800000"/>
          </a:ln>
        </p:spPr>
        <p:txBody>
          <a:bodyPr vert="horz" wrap="square" lIns="182880" tIns="0" rIns="18288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s-ES" sz="1500" b="1" noProof="1">
                <a:solidFill>
                  <a:schemeClr val="tx1"/>
                </a:solidFill>
              </a:rPr>
              <a:t>LA POBLACION DE CADA PAIS NO CONTRIBUYE IGUAL</a:t>
            </a:r>
          </a:p>
        </p:txBody>
      </p:sp>
    </p:spTree>
    <p:extLst>
      <p:ext uri="{BB962C8B-B14F-4D97-AF65-F5344CB8AC3E}">
        <p14:creationId xmlns:p14="http://schemas.microsoft.com/office/powerpoint/2010/main" val="190605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373B4-8824-3FB3-25B7-0659E503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A9E33C6C-FF85-F50B-407A-22339F2D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1B009B-E204-D249-3F82-08FDB06CD2C6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96" y="0"/>
            <a:ext cx="7537704" cy="6858000"/>
          </a:xfrm>
          <a:prstGeom prst="rect">
            <a:avLst/>
          </a:prstGeom>
          <a:ln w="31750">
            <a:noFill/>
          </a:ln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F543FAB-32A9-78A5-615C-EB6B258BD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76E549-607A-8505-D3DF-007B0EC2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" y="88297"/>
            <a:ext cx="4446526" cy="2194791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b="1" noProof="1">
                <a:solidFill>
                  <a:schemeClr val="bg2">
                    <a:lumMod val="75000"/>
                  </a:schemeClr>
                </a:solidFill>
              </a:rPr>
              <a:t> tipos meteorito según composicion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E2A590-5C1D-CB91-A38F-E18FA87FA84F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B3B9B9-B5F2-F0C3-618D-ACB78BB2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4296" y="0"/>
            <a:ext cx="3898453" cy="23713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41F16B-711C-59D4-E6CD-E8B3E185E0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654295" y="3429001"/>
            <a:ext cx="5612684" cy="345540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7F11052-B6DE-34EE-5C44-5CA3DF34E0F3}"/>
              </a:ext>
            </a:extLst>
          </p:cNvPr>
          <p:cNvSpPr txBox="1">
            <a:spLocks/>
          </p:cNvSpPr>
          <p:nvPr/>
        </p:nvSpPr>
        <p:spPr bwMode="black">
          <a:xfrm>
            <a:off x="107999" y="2371385"/>
            <a:ext cx="4446527" cy="4398318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08000" tIns="108000" rIns="182880" bIns="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L6 y L5 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son meteoritos condritas ordinarias con baja cantidad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H5 y H6 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son condritas ordinarias con una cantidad moderada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H4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tiene una cantidad más alta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LL5 y LL6 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son condritas ordinarias de tipo LL, caracterizadas por una baja cantidad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L4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tiene una cantidad relativamente baja de hierro-níquel y es una condrita ordinaria.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H4/5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es una condrita ordinaria con características de H4 y H5.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CM2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son condritas carbonáceas con una matriz rica en carbono y minerales de silicato.</a:t>
            </a:r>
          </a:p>
          <a:p>
            <a:pPr>
              <a:lnSpc>
                <a:spcPct val="150000"/>
              </a:lnSpc>
            </a:pPr>
            <a:r>
              <a:rPr lang="es-ES" b="1" noProof="1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B03F898-0A40-18C0-8EB8-48278C6D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552749" y="-1"/>
            <a:ext cx="3639250" cy="237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4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50587-DF72-FF67-0CFB-69880548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471AB6D2-A215-CB12-2844-2CBA2441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31" name="Imagen 30" descr="Imagen que contiene tabla, escritorio, computadora, agua&#10;&#10;Descripción generada automáticamente">
            <a:extLst>
              <a:ext uri="{FF2B5EF4-FFF2-40B4-BE49-F238E27FC236}">
                <a16:creationId xmlns:a16="http://schemas.microsoft.com/office/drawing/2014/main" id="{1F79C660-6450-C6DA-B43D-56F81C30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6" y="0"/>
            <a:ext cx="7554754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893A8724-E70C-FA5C-AE29-CBF28B29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3F30DD-F8F4-ED87-F15A-B44B24CDFFFA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FF00"/>
                </a:solidFill>
              </a:rPr>
              <a:t>FUENTE: NASA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BB19FB-0A67-2400-585A-9C906261C5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0"/>
            <a:ext cx="5517169" cy="321496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AAC9-49ED-2F29-A942-D77DEEDDC76A}"/>
              </a:ext>
            </a:extLst>
          </p:cNvPr>
          <p:cNvSpPr txBox="1">
            <a:spLocks noChangeAspect="1"/>
          </p:cNvSpPr>
          <p:nvPr/>
        </p:nvSpPr>
        <p:spPr>
          <a:xfrm>
            <a:off x="139781" y="3878870"/>
            <a:ext cx="4298262" cy="2551001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tIns="324000" rtlCol="0"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HAY UNA RELACION RESPECTO A LA DENSIDAD DE POBLACION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937E790-9780-9A65-2655-47D5D3DBC629}"/>
              </a:ext>
            </a:extLst>
          </p:cNvPr>
          <p:cNvPicPr>
            <a:picLocks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4661068" y="3429000"/>
            <a:ext cx="7530929" cy="300669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AAA312C-665D-A355-AA0E-3A009C733981}"/>
              </a:ext>
            </a:extLst>
          </p:cNvPr>
          <p:cNvPicPr>
            <a:picLocks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661069" y="3339652"/>
            <a:ext cx="7530930" cy="309604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8EC4C8B-C5F2-3301-224B-93F27755FB2B}"/>
              </a:ext>
            </a:extLst>
          </p:cNvPr>
          <p:cNvPicPr>
            <a:picLocks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652085" y="3339652"/>
            <a:ext cx="7539914" cy="3096044"/>
          </a:xfrm>
          <a:prstGeom prst="rect">
            <a:avLst/>
          </a:prstGeom>
          <a:noFill/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F885D3E-8D4A-FDEE-F9D4-4433897BB589}"/>
              </a:ext>
            </a:extLst>
          </p:cNvPr>
          <p:cNvSpPr txBox="1">
            <a:spLocks noChangeAspect="1"/>
          </p:cNvSpPr>
          <p:nvPr/>
        </p:nvSpPr>
        <p:spPr>
          <a:xfrm>
            <a:off x="139781" y="428129"/>
            <a:ext cx="4298262" cy="2551001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tIns="324000" rtlCol="0"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BUSCO UNA RELACION ENTRE LOS DATOS</a:t>
            </a:r>
          </a:p>
        </p:txBody>
      </p:sp>
    </p:spTree>
    <p:extLst>
      <p:ext uri="{BB962C8B-B14F-4D97-AF65-F5344CB8AC3E}">
        <p14:creationId xmlns:p14="http://schemas.microsoft.com/office/powerpoint/2010/main" val="279744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70C94-6408-9138-31CC-E41928F8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0BE762DD-0321-98D6-3A58-1AEE174D1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0" name="Imagen 9" descr="Imagen que contiene agua, estrella, hombre&#10;&#10;Descripción generada automáticamente">
            <a:extLst>
              <a:ext uri="{FF2B5EF4-FFF2-40B4-BE49-F238E27FC236}">
                <a16:creationId xmlns:a16="http://schemas.microsoft.com/office/drawing/2014/main" id="{024173E9-86D0-2419-3FAB-FF5C04B9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709" y="0"/>
            <a:ext cx="7544290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CF1CFF8A-CB52-1976-588D-299641237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C683C6-EF05-5EF7-F31C-204A8368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" y="124169"/>
            <a:ext cx="4274965" cy="2597594"/>
          </a:xfrm>
          <a:noFill/>
          <a:ln w="50800">
            <a:solidFill>
              <a:schemeClr val="bg1"/>
            </a:solidFill>
          </a:ln>
        </p:spPr>
        <p:txBody>
          <a:bodyPr wrap="square" tIns="720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ES" sz="3200" noProof="1">
                <a:solidFill>
                  <a:schemeClr val="bg1"/>
                </a:solidFill>
              </a:rPr>
              <a:t>Riesgo de impacto POR EL TAMAÑO DEL PAIS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A1359E-34BA-B50F-106C-B375CBE1E4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4295" y="0"/>
            <a:ext cx="5725067" cy="3214961"/>
          </a:xfrm>
          <a:prstGeom prst="rect">
            <a:avLst/>
          </a:prstGeom>
        </p:spPr>
      </p:pic>
      <p:pic>
        <p:nvPicPr>
          <p:cNvPr id="1026" name="Picture 2" descr="Bandera de Omán - Wikipedia, la enciclopedia libre">
            <a:extLst>
              <a:ext uri="{FF2B5EF4-FFF2-40B4-BE49-F238E27FC236}">
                <a16:creationId xmlns:a16="http://schemas.microsoft.com/office/drawing/2014/main" id="{DA160915-51BE-113B-2316-CC749D3E0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1" y="2959016"/>
            <a:ext cx="1157191" cy="5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44263E-9B80-EDC2-F388-07250E9D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8" y="5828583"/>
            <a:ext cx="1134016" cy="75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ndera de Chile - Wikipedia, la enciclopedia libre">
            <a:extLst>
              <a:ext uri="{FF2B5EF4-FFF2-40B4-BE49-F238E27FC236}">
                <a16:creationId xmlns:a16="http://schemas.microsoft.com/office/drawing/2014/main" id="{BD8A06CF-4245-5A1C-6D56-575007A5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0" y="4320755"/>
            <a:ext cx="1134017" cy="6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ndera de Marruecos - Wikipedia, la enciclopedia libre">
            <a:extLst>
              <a:ext uri="{FF2B5EF4-FFF2-40B4-BE49-F238E27FC236}">
                <a16:creationId xmlns:a16="http://schemas.microsoft.com/office/drawing/2014/main" id="{ABA3C6CA-8209-A4C6-03BB-9BEFB93A3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3" y="5074669"/>
            <a:ext cx="1134016" cy="6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D389DC0-9032-4D74-058A-B9403F78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5" y="3636115"/>
            <a:ext cx="1148433" cy="58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94A5CD-C795-8B9A-0EEE-C79C75798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654294" y="3214961"/>
            <a:ext cx="3973541" cy="364303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343EF78-C3D8-772B-8F66-899EA174EC09}"/>
              </a:ext>
            </a:extLst>
          </p:cNvPr>
          <p:cNvSpPr txBox="1">
            <a:spLocks/>
          </p:cNvSpPr>
          <p:nvPr/>
        </p:nvSpPr>
        <p:spPr bwMode="black">
          <a:xfrm>
            <a:off x="186372" y="2959016"/>
            <a:ext cx="4274965" cy="3622788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txBody>
          <a:bodyPr vert="horz" wrap="square" lIns="182880" tIns="0" rIns="64800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100.032321 km</a:t>
            </a: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1202.693096 km</a:t>
            </a:r>
            <a:endParaRPr lang="es-ES" sz="18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1871.539604 km</a:t>
            </a: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1967.180617 km</a:t>
            </a:r>
            <a:endParaRPr lang="es-ES" sz="18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2556.682819 km</a:t>
            </a:r>
            <a:endParaRPr lang="es-ES" b="1" noProof="1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87DFAD-C38B-F719-9910-BE176BCA5343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83202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0F6992-A552-A652-E6BE-DE1C6CAF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8977F050-BB20-49A3-C870-45C7ADBFD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5" name="Imagen 14" descr="Nubes de colores">
            <a:extLst>
              <a:ext uri="{FF2B5EF4-FFF2-40B4-BE49-F238E27FC236}">
                <a16:creationId xmlns:a16="http://schemas.microsoft.com/office/drawing/2014/main" id="{FE6D8E6B-C86B-0C30-DDEE-68EBB54C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38" y="-5824"/>
            <a:ext cx="7562272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1CFE51A4-B1F0-A227-DEAA-A06DBAE45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E62760-EA4E-7472-272F-3556C113A646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3615F3-525D-B99A-B7F9-46AB08EDC0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5824"/>
            <a:ext cx="5347547" cy="31217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DF4D89-343E-7D45-C89E-37B0321B4C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650908" y="3127597"/>
            <a:ext cx="3998035" cy="372458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8688322-4356-2A92-7C26-8330EC9ED8A5}"/>
              </a:ext>
            </a:extLst>
          </p:cNvPr>
          <p:cNvSpPr txBox="1">
            <a:spLocks/>
          </p:cNvSpPr>
          <p:nvPr/>
        </p:nvSpPr>
        <p:spPr bwMode="black">
          <a:xfrm>
            <a:off x="186372" y="124169"/>
            <a:ext cx="4274965" cy="2597594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txBody>
          <a:bodyPr vert="horz" wrap="square" lIns="182880" tIns="7200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900" noProof="1">
                <a:solidFill>
                  <a:schemeClr val="bg1"/>
                </a:solidFill>
              </a:rPr>
              <a:t>Riesgo de impacto POR la cantidad de poblacion</a:t>
            </a:r>
          </a:p>
        </p:txBody>
      </p:sp>
      <p:pic>
        <p:nvPicPr>
          <p:cNvPr id="11" name="Picture 2" descr="Bandera de Omán - Wikipedia, la enciclopedia libre">
            <a:extLst>
              <a:ext uri="{FF2B5EF4-FFF2-40B4-BE49-F238E27FC236}">
                <a16:creationId xmlns:a16="http://schemas.microsoft.com/office/drawing/2014/main" id="{B53D77E6-666F-FCC5-EBE1-C64121DA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1" y="2959016"/>
            <a:ext cx="1157191" cy="5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andera de Chile - Wikipedia, la enciclopedia libre">
            <a:extLst>
              <a:ext uri="{FF2B5EF4-FFF2-40B4-BE49-F238E27FC236}">
                <a16:creationId xmlns:a16="http://schemas.microsoft.com/office/drawing/2014/main" id="{A834EBFE-13B7-D998-8910-70881C89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8" y="5052114"/>
            <a:ext cx="1134017" cy="6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11FD77C2-3CC5-9A26-206A-4DD6A705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5" y="3636115"/>
            <a:ext cx="1148433" cy="58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ndera de Australia - Wikipedia, la enciclopedia libre">
            <a:extLst>
              <a:ext uri="{FF2B5EF4-FFF2-40B4-BE49-F238E27FC236}">
                <a16:creationId xmlns:a16="http://schemas.microsoft.com/office/drawing/2014/main" id="{A86C8BFC-B1A9-43EB-76A0-C862B1CB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0" y="4356132"/>
            <a:ext cx="1142066" cy="60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ndera de Argelia - Wikipedia, la enciclopedia libre">
            <a:extLst>
              <a:ext uri="{FF2B5EF4-FFF2-40B4-BE49-F238E27FC236}">
                <a16:creationId xmlns:a16="http://schemas.microsoft.com/office/drawing/2014/main" id="{9BB30FBB-F926-CD4D-AE08-A4742178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8" y="5777962"/>
            <a:ext cx="1134017" cy="6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2F97E5A-84AD-C74A-B3DE-4BCC065DA5D0}"/>
              </a:ext>
            </a:extLst>
          </p:cNvPr>
          <p:cNvSpPr txBox="1">
            <a:spLocks/>
          </p:cNvSpPr>
          <p:nvPr/>
        </p:nvSpPr>
        <p:spPr bwMode="black">
          <a:xfrm>
            <a:off x="163377" y="2904737"/>
            <a:ext cx="4293889" cy="3503183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txBody>
          <a:bodyPr vert="horz" wrap="square" lIns="182880" tIns="0" rIns="648000" bIns="25200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1.650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4.697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39.719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47.317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70.614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24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BA2ED-40B0-B061-F9BF-F11B30EE1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CC14C80A-F8E5-4779-E36F-3E62C207A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FBA103A-6000-4176-A8C5-C98346907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30261B-A44D-0E9E-8B77-8E15120782D4}"/>
              </a:ext>
            </a:extLst>
          </p:cNvPr>
          <p:cNvSpPr txBox="1">
            <a:spLocks noChangeAspect="1"/>
          </p:cNvSpPr>
          <p:nvPr/>
        </p:nvSpPr>
        <p:spPr>
          <a:xfrm>
            <a:off x="204000" y="108000"/>
            <a:ext cx="4320000" cy="6624000"/>
          </a:xfrm>
          <a:prstGeom prst="rect">
            <a:avLst/>
          </a:prstGeom>
          <a:noFill/>
          <a:ln w="57150" cap="sq" cmpd="sng">
            <a:solidFill>
              <a:schemeClr val="tx1"/>
            </a:solidFill>
            <a:miter lim="800000"/>
          </a:ln>
        </p:spPr>
        <p:txBody>
          <a:bodyPr wrap="square" tIns="46800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bg1"/>
                </a:solidFill>
              </a:rPr>
              <a:t>MEJORAS POSIBLES</a:t>
            </a:r>
            <a:r>
              <a:rPr lang="es-ES" sz="3200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Añadir datos.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Aportar motivos.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Estudiar con más detalle los datos.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Implementar métodos estadísticos.</a:t>
            </a:r>
          </a:p>
          <a:p>
            <a:pPr algn="ctr"/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DF00C0-1760-EEC6-071B-004CA6DE04FA}"/>
              </a:ext>
            </a:extLst>
          </p:cNvPr>
          <p:cNvSpPr txBox="1">
            <a:spLocks noChangeAspect="1"/>
          </p:cNvSpPr>
          <p:nvPr/>
        </p:nvSpPr>
        <p:spPr>
          <a:xfrm>
            <a:off x="4827725" y="108000"/>
            <a:ext cx="7190844" cy="6624000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lIns="288000" tIns="46800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bg1"/>
                </a:solidFill>
              </a:rPr>
              <a:t>MEJORAS EN EL CODIGO</a:t>
            </a:r>
            <a:r>
              <a:rPr lang="es-ES" sz="3200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Mejorar las gráficas.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Mejorar los </a:t>
            </a:r>
            <a:r>
              <a:rPr lang="es-ES" sz="3200" dirty="0" err="1">
                <a:solidFill>
                  <a:schemeClr val="bg1"/>
                </a:solidFill>
              </a:rPr>
              <a:t>dataframes</a:t>
            </a:r>
            <a:r>
              <a:rPr lang="es-ES" sz="32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Añadir más explicaciones.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Dividir en más documentos.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Aprender más de cada librería.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Perder menos datos.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Orden y explicación </a:t>
            </a:r>
            <a:r>
              <a:rPr lang="es-ES" sz="3200">
                <a:solidFill>
                  <a:schemeClr val="bg1"/>
                </a:solidFill>
              </a:rPr>
              <a:t>del proceso.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pPr algn="ctr"/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5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B814B-8054-3EF5-992B-4E2142BC1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372F9307-B6B3-0738-1363-503A7A05D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3EAD018-E2CF-F62A-A7DF-22820CA6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173A49-41A0-063F-F8B7-FE4FCAF8BFB0}"/>
              </a:ext>
            </a:extLst>
          </p:cNvPr>
          <p:cNvSpPr txBox="1">
            <a:spLocks noChangeAspect="1"/>
          </p:cNvSpPr>
          <p:nvPr/>
        </p:nvSpPr>
        <p:spPr>
          <a:xfrm>
            <a:off x="204000" y="117000"/>
            <a:ext cx="4320000" cy="6624000"/>
          </a:xfrm>
          <a:prstGeom prst="rect">
            <a:avLst/>
          </a:prstGeom>
          <a:noFill/>
          <a:ln w="57150" cap="sq" cmpd="sng">
            <a:solidFill>
              <a:schemeClr val="tx1"/>
            </a:solidFill>
            <a:miter lim="800000"/>
          </a:ln>
        </p:spPr>
        <p:txBody>
          <a:bodyPr wrap="square" tIns="5040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/>
                </a:solidFill>
              </a:rPr>
              <a:t>OBTENCION DE LOS DATOS: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Archivos </a:t>
            </a:r>
            <a:r>
              <a:rPr lang="es-ES" sz="2400" dirty="0" err="1">
                <a:solidFill>
                  <a:schemeClr val="bg1"/>
                </a:solidFill>
              </a:rPr>
              <a:t>csv</a:t>
            </a:r>
            <a:r>
              <a:rPr lang="es-ES" sz="2400" dirty="0">
                <a:solidFill>
                  <a:schemeClr val="bg1"/>
                </a:solidFill>
              </a:rPr>
              <a:t> de la nasa.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Web </a:t>
            </a:r>
            <a:r>
              <a:rPr lang="es-ES" sz="2400" dirty="0" err="1">
                <a:solidFill>
                  <a:schemeClr val="bg1"/>
                </a:solidFill>
              </a:rPr>
              <a:t>scraping</a:t>
            </a:r>
            <a:r>
              <a:rPr lang="es-ES" sz="2400" dirty="0">
                <a:solidFill>
                  <a:schemeClr val="bg1"/>
                </a:solidFill>
              </a:rPr>
              <a:t> para complementar.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Librería API para complementar.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err="1">
                <a:solidFill>
                  <a:schemeClr val="bg1"/>
                </a:solidFill>
              </a:rPr>
              <a:t>Documentacion</a:t>
            </a:r>
            <a:r>
              <a:rPr lang="es-ES" sz="2400" dirty="0">
                <a:solidFill>
                  <a:schemeClr val="bg1"/>
                </a:solidFill>
              </a:rPr>
              <a:t> para entender y exponer el proyecto.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24F119-D7C6-7961-8EAA-87A90A074733}"/>
              </a:ext>
            </a:extLst>
          </p:cNvPr>
          <p:cNvSpPr txBox="1">
            <a:spLocks noChangeAspect="1"/>
          </p:cNvSpPr>
          <p:nvPr/>
        </p:nvSpPr>
        <p:spPr>
          <a:xfrm>
            <a:off x="4803933" y="117000"/>
            <a:ext cx="7129704" cy="6624000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tIns="360000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s-ES" sz="2400" dirty="0">
                <a:solidFill>
                  <a:schemeClr val="bg1"/>
                </a:solidFill>
              </a:rPr>
              <a:t>MANIPULACION DE LOS DATOS: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Acomodar los datos al idioma.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Eliminar duplicados y nulos.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Transformación de datos.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Complementación de datos.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Creación de tablas para relacionar datos.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Creación de imágenes para presentar el proyecto.</a:t>
            </a:r>
          </a:p>
          <a:p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8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B1D5A-ED3D-6A13-CFD4-701303B3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130F548-B36F-7130-4CA1-331ECC37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454"/>
            <a:ext cx="12307390" cy="69229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BD654A-0462-3247-C3B7-C014CE86FF2F}"/>
              </a:ext>
            </a:extLst>
          </p:cNvPr>
          <p:cNvSpPr txBox="1"/>
          <p:nvPr/>
        </p:nvSpPr>
        <p:spPr>
          <a:xfrm>
            <a:off x="180550" y="122309"/>
            <a:ext cx="11922145" cy="65755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tIns="39600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" sz="6000" dirty="0"/>
              <a:t>ANALIZAR UNOS DATOS PARA PODER CREAR A PARTIR DEL ANALISIS POSIBLES IDEAS DE PRODUCTO COMERCIABLE.</a:t>
            </a:r>
          </a:p>
        </p:txBody>
      </p:sp>
    </p:spTree>
    <p:extLst>
      <p:ext uri="{BB962C8B-B14F-4D97-AF65-F5344CB8AC3E}">
        <p14:creationId xmlns:p14="http://schemas.microsoft.com/office/powerpoint/2010/main" val="301819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9EE86-74C6-D615-E8A2-B6588ED3E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6B5FB840-D620-E784-BEF7-60E57569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07390" cy="69229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572CD83-9E72-6E56-A4C8-1B415D9DCB3C}"/>
              </a:ext>
            </a:extLst>
          </p:cNvPr>
          <p:cNvSpPr txBox="1"/>
          <p:nvPr/>
        </p:nvSpPr>
        <p:spPr>
          <a:xfrm>
            <a:off x="3957260" y="813931"/>
            <a:ext cx="4277479" cy="13046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sz="4000" b="1" dirty="0"/>
              <a:t>APPS COMERCIALES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20D689-4223-E4E2-BED1-DEFBCAE41AEA}"/>
              </a:ext>
            </a:extLst>
          </p:cNvPr>
          <p:cNvSpPr txBox="1"/>
          <p:nvPr/>
        </p:nvSpPr>
        <p:spPr>
          <a:xfrm>
            <a:off x="81538" y="78494"/>
            <a:ext cx="3347548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CIENTIFICAS.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92541F-0667-A312-9DAB-EABF7DF3DDC2}"/>
              </a:ext>
            </a:extLst>
          </p:cNvPr>
          <p:cNvSpPr txBox="1"/>
          <p:nvPr/>
        </p:nvSpPr>
        <p:spPr>
          <a:xfrm>
            <a:off x="8844451" y="78494"/>
            <a:ext cx="3347550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VER LLUVIAS DE ESTRELLAS.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80230A-422D-1D47-685C-F336F2C574B8}"/>
              </a:ext>
            </a:extLst>
          </p:cNvPr>
          <p:cNvSpPr txBox="1"/>
          <p:nvPr/>
        </p:nvSpPr>
        <p:spPr>
          <a:xfrm>
            <a:off x="8844452" y="2460498"/>
            <a:ext cx="3347549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RIESGO DE IMPACTO.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3DD4692-0D33-4E3A-9C1E-72AB5379E3B0}"/>
              </a:ext>
            </a:extLst>
          </p:cNvPr>
          <p:cNvSpPr txBox="1"/>
          <p:nvPr/>
        </p:nvSpPr>
        <p:spPr>
          <a:xfrm>
            <a:off x="81538" y="2460498"/>
            <a:ext cx="3347548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CAZA METEORITOS.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3C4D95-B839-5859-5576-97D6C01767F7}"/>
              </a:ext>
            </a:extLst>
          </p:cNvPr>
          <p:cNvSpPr txBox="1"/>
          <p:nvPr/>
        </p:nvSpPr>
        <p:spPr>
          <a:xfrm>
            <a:off x="3957260" y="4606459"/>
            <a:ext cx="4277479" cy="1304622"/>
          </a:xfrm>
          <a:prstGeom prst="rect">
            <a:avLst/>
          </a:prstGeom>
          <a:noFill/>
          <a:ln w="76200">
            <a:solidFill>
              <a:srgbClr val="FF0000">
                <a:alpha val="86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sz="4000" b="1" dirty="0">
                <a:solidFill>
                  <a:srgbClr val="FF0000"/>
                </a:solidFill>
              </a:rPr>
              <a:t>CREACION DE CONTENIDO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79D1E-23B8-8DFF-89DE-860ECC2829D1}"/>
              </a:ext>
            </a:extLst>
          </p:cNvPr>
          <p:cNvSpPr txBox="1"/>
          <p:nvPr/>
        </p:nvSpPr>
        <p:spPr>
          <a:xfrm>
            <a:off x="81538" y="4041986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PELICULAS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F1E960-3072-1F46-033D-E696E9C279D2}"/>
              </a:ext>
            </a:extLst>
          </p:cNvPr>
          <p:cNvSpPr txBox="1"/>
          <p:nvPr/>
        </p:nvSpPr>
        <p:spPr>
          <a:xfrm>
            <a:off x="81538" y="6423989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LIBROS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E6D166-FAA9-64CF-886F-FD692D1AD25D}"/>
              </a:ext>
            </a:extLst>
          </p:cNvPr>
          <p:cNvSpPr txBox="1"/>
          <p:nvPr/>
        </p:nvSpPr>
        <p:spPr>
          <a:xfrm>
            <a:off x="8844452" y="4041986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SERIES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71FD26-EC38-00DA-44E2-7C7D1AF12C68}"/>
              </a:ext>
            </a:extLst>
          </p:cNvPr>
          <p:cNvSpPr txBox="1"/>
          <p:nvPr/>
        </p:nvSpPr>
        <p:spPr>
          <a:xfrm>
            <a:off x="8844452" y="6423989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DOCUMENTALES</a:t>
            </a:r>
          </a:p>
        </p:txBody>
      </p:sp>
    </p:spTree>
    <p:extLst>
      <p:ext uri="{BB962C8B-B14F-4D97-AF65-F5344CB8AC3E}">
        <p14:creationId xmlns:p14="http://schemas.microsoft.com/office/powerpoint/2010/main" val="11468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endParaRPr lang="es-ES" noProof="1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estrella, tabla&#10;&#10;Descripción generada automáticamente">
            <a:extLst>
              <a:ext uri="{FF2B5EF4-FFF2-40B4-BE49-F238E27FC236}">
                <a16:creationId xmlns:a16="http://schemas.microsoft.com/office/drawing/2014/main" id="{18B4FB78-7CD7-A9AC-53AB-3C0178BD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8" y="-1502645"/>
            <a:ext cx="12191999" cy="95808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61C5B1-3765-3EE0-3973-A01831C738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6148B5-1EB6-1855-A86D-23B8C34D785C}"/>
              </a:ext>
            </a:extLst>
          </p:cNvPr>
          <p:cNvSpPr txBox="1">
            <a:spLocks/>
          </p:cNvSpPr>
          <p:nvPr/>
        </p:nvSpPr>
        <p:spPr bwMode="black">
          <a:xfrm>
            <a:off x="-3389" y="3280852"/>
            <a:ext cx="3280315" cy="2892329"/>
          </a:xfrm>
          <a:custGeom>
            <a:avLst/>
            <a:gdLst>
              <a:gd name="connsiteX0" fmla="*/ 0 w 3280315"/>
              <a:gd name="connsiteY0" fmla="*/ 0 h 2892329"/>
              <a:gd name="connsiteX1" fmla="*/ 612325 w 3280315"/>
              <a:gd name="connsiteY1" fmla="*/ 0 h 2892329"/>
              <a:gd name="connsiteX2" fmla="*/ 1191848 w 3280315"/>
              <a:gd name="connsiteY2" fmla="*/ 0 h 2892329"/>
              <a:gd name="connsiteX3" fmla="*/ 1738567 w 3280315"/>
              <a:gd name="connsiteY3" fmla="*/ 0 h 2892329"/>
              <a:gd name="connsiteX4" fmla="*/ 2285286 w 3280315"/>
              <a:gd name="connsiteY4" fmla="*/ 0 h 2892329"/>
              <a:gd name="connsiteX5" fmla="*/ 3280315 w 3280315"/>
              <a:gd name="connsiteY5" fmla="*/ 0 h 2892329"/>
              <a:gd name="connsiteX6" fmla="*/ 3280315 w 3280315"/>
              <a:gd name="connsiteY6" fmla="*/ 607389 h 2892329"/>
              <a:gd name="connsiteX7" fmla="*/ 3280315 w 3280315"/>
              <a:gd name="connsiteY7" fmla="*/ 1128008 h 2892329"/>
              <a:gd name="connsiteX8" fmla="*/ 3280315 w 3280315"/>
              <a:gd name="connsiteY8" fmla="*/ 1735397 h 2892329"/>
              <a:gd name="connsiteX9" fmla="*/ 3280315 w 3280315"/>
              <a:gd name="connsiteY9" fmla="*/ 2227093 h 2892329"/>
              <a:gd name="connsiteX10" fmla="*/ 3280315 w 3280315"/>
              <a:gd name="connsiteY10" fmla="*/ 2892329 h 2892329"/>
              <a:gd name="connsiteX11" fmla="*/ 2799202 w 3280315"/>
              <a:gd name="connsiteY11" fmla="*/ 2892329 h 2892329"/>
              <a:gd name="connsiteX12" fmla="*/ 2186877 w 3280315"/>
              <a:gd name="connsiteY12" fmla="*/ 2892329 h 2892329"/>
              <a:gd name="connsiteX13" fmla="*/ 1672961 w 3280315"/>
              <a:gd name="connsiteY13" fmla="*/ 2892329 h 2892329"/>
              <a:gd name="connsiteX14" fmla="*/ 1060635 w 3280315"/>
              <a:gd name="connsiteY14" fmla="*/ 2892329 h 2892329"/>
              <a:gd name="connsiteX15" fmla="*/ 579522 w 3280315"/>
              <a:gd name="connsiteY15" fmla="*/ 2892329 h 2892329"/>
              <a:gd name="connsiteX16" fmla="*/ 0 w 3280315"/>
              <a:gd name="connsiteY16" fmla="*/ 2892329 h 2892329"/>
              <a:gd name="connsiteX17" fmla="*/ 0 w 3280315"/>
              <a:gd name="connsiteY17" fmla="*/ 2400633 h 2892329"/>
              <a:gd name="connsiteX18" fmla="*/ 0 w 3280315"/>
              <a:gd name="connsiteY18" fmla="*/ 1908937 h 2892329"/>
              <a:gd name="connsiteX19" fmla="*/ 0 w 3280315"/>
              <a:gd name="connsiteY19" fmla="*/ 1417241 h 2892329"/>
              <a:gd name="connsiteX20" fmla="*/ 0 w 3280315"/>
              <a:gd name="connsiteY20" fmla="*/ 780929 h 2892329"/>
              <a:gd name="connsiteX21" fmla="*/ 0 w 3280315"/>
              <a:gd name="connsiteY21" fmla="*/ 0 h 289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80315" h="2892329" fill="none" extrusionOk="0">
                <a:moveTo>
                  <a:pt x="0" y="0"/>
                </a:moveTo>
                <a:cubicBezTo>
                  <a:pt x="229225" y="-30500"/>
                  <a:pt x="458996" y="63393"/>
                  <a:pt x="612325" y="0"/>
                </a:cubicBezTo>
                <a:cubicBezTo>
                  <a:pt x="765654" y="-63393"/>
                  <a:pt x="964958" y="62706"/>
                  <a:pt x="1191848" y="0"/>
                </a:cubicBezTo>
                <a:cubicBezTo>
                  <a:pt x="1418738" y="-62706"/>
                  <a:pt x="1603912" y="36290"/>
                  <a:pt x="1738567" y="0"/>
                </a:cubicBezTo>
                <a:cubicBezTo>
                  <a:pt x="1873222" y="-36290"/>
                  <a:pt x="2134986" y="53892"/>
                  <a:pt x="2285286" y="0"/>
                </a:cubicBezTo>
                <a:cubicBezTo>
                  <a:pt x="2435586" y="-53892"/>
                  <a:pt x="2853207" y="34703"/>
                  <a:pt x="3280315" y="0"/>
                </a:cubicBezTo>
                <a:cubicBezTo>
                  <a:pt x="3337963" y="286573"/>
                  <a:pt x="3274635" y="388953"/>
                  <a:pt x="3280315" y="607389"/>
                </a:cubicBezTo>
                <a:cubicBezTo>
                  <a:pt x="3285995" y="825825"/>
                  <a:pt x="3262360" y="1011707"/>
                  <a:pt x="3280315" y="1128008"/>
                </a:cubicBezTo>
                <a:cubicBezTo>
                  <a:pt x="3298270" y="1244309"/>
                  <a:pt x="3242449" y="1479859"/>
                  <a:pt x="3280315" y="1735397"/>
                </a:cubicBezTo>
                <a:cubicBezTo>
                  <a:pt x="3318181" y="1990935"/>
                  <a:pt x="3230436" y="2038502"/>
                  <a:pt x="3280315" y="2227093"/>
                </a:cubicBezTo>
                <a:cubicBezTo>
                  <a:pt x="3330194" y="2415684"/>
                  <a:pt x="3227822" y="2623614"/>
                  <a:pt x="3280315" y="2892329"/>
                </a:cubicBezTo>
                <a:cubicBezTo>
                  <a:pt x="3075672" y="2936861"/>
                  <a:pt x="2918753" y="2875928"/>
                  <a:pt x="2799202" y="2892329"/>
                </a:cubicBezTo>
                <a:cubicBezTo>
                  <a:pt x="2679651" y="2908730"/>
                  <a:pt x="2491172" y="2859705"/>
                  <a:pt x="2186877" y="2892329"/>
                </a:cubicBezTo>
                <a:cubicBezTo>
                  <a:pt x="1882582" y="2924953"/>
                  <a:pt x="1879929" y="2853993"/>
                  <a:pt x="1672961" y="2892329"/>
                </a:cubicBezTo>
                <a:cubicBezTo>
                  <a:pt x="1465993" y="2930665"/>
                  <a:pt x="1337205" y="2837736"/>
                  <a:pt x="1060635" y="2892329"/>
                </a:cubicBezTo>
                <a:cubicBezTo>
                  <a:pt x="784065" y="2946922"/>
                  <a:pt x="789074" y="2835567"/>
                  <a:pt x="579522" y="2892329"/>
                </a:cubicBezTo>
                <a:cubicBezTo>
                  <a:pt x="369970" y="2949091"/>
                  <a:pt x="242411" y="2827741"/>
                  <a:pt x="0" y="2892329"/>
                </a:cubicBezTo>
                <a:cubicBezTo>
                  <a:pt x="-21596" y="2651277"/>
                  <a:pt x="54606" y="2541788"/>
                  <a:pt x="0" y="2400633"/>
                </a:cubicBezTo>
                <a:cubicBezTo>
                  <a:pt x="-54606" y="2259478"/>
                  <a:pt x="20761" y="2031894"/>
                  <a:pt x="0" y="1908937"/>
                </a:cubicBezTo>
                <a:cubicBezTo>
                  <a:pt x="-20761" y="1785980"/>
                  <a:pt x="431" y="1526310"/>
                  <a:pt x="0" y="1417241"/>
                </a:cubicBezTo>
                <a:cubicBezTo>
                  <a:pt x="-431" y="1308172"/>
                  <a:pt x="43294" y="1040949"/>
                  <a:pt x="0" y="780929"/>
                </a:cubicBezTo>
                <a:cubicBezTo>
                  <a:pt x="-43294" y="520909"/>
                  <a:pt x="46227" y="209129"/>
                  <a:pt x="0" y="0"/>
                </a:cubicBezTo>
                <a:close/>
              </a:path>
              <a:path w="3280315" h="2892329" stroke="0" extrusionOk="0">
                <a:moveTo>
                  <a:pt x="0" y="0"/>
                </a:moveTo>
                <a:cubicBezTo>
                  <a:pt x="106679" y="-37165"/>
                  <a:pt x="373773" y="19487"/>
                  <a:pt x="513916" y="0"/>
                </a:cubicBezTo>
                <a:cubicBezTo>
                  <a:pt x="654059" y="-19487"/>
                  <a:pt x="778908" y="47899"/>
                  <a:pt x="962226" y="0"/>
                </a:cubicBezTo>
                <a:cubicBezTo>
                  <a:pt x="1145544" y="-47899"/>
                  <a:pt x="1407887" y="10184"/>
                  <a:pt x="1574551" y="0"/>
                </a:cubicBezTo>
                <a:cubicBezTo>
                  <a:pt x="1741216" y="-10184"/>
                  <a:pt x="1983636" y="20917"/>
                  <a:pt x="2088467" y="0"/>
                </a:cubicBezTo>
                <a:cubicBezTo>
                  <a:pt x="2193298" y="-20917"/>
                  <a:pt x="2462446" y="13851"/>
                  <a:pt x="2602383" y="0"/>
                </a:cubicBezTo>
                <a:cubicBezTo>
                  <a:pt x="2742320" y="-13851"/>
                  <a:pt x="2948650" y="27877"/>
                  <a:pt x="3280315" y="0"/>
                </a:cubicBezTo>
                <a:cubicBezTo>
                  <a:pt x="3330253" y="146812"/>
                  <a:pt x="3237881" y="280118"/>
                  <a:pt x="3280315" y="520619"/>
                </a:cubicBezTo>
                <a:cubicBezTo>
                  <a:pt x="3322749" y="761120"/>
                  <a:pt x="3235870" y="845565"/>
                  <a:pt x="3280315" y="1099085"/>
                </a:cubicBezTo>
                <a:cubicBezTo>
                  <a:pt x="3324760" y="1352605"/>
                  <a:pt x="3267551" y="1411637"/>
                  <a:pt x="3280315" y="1619704"/>
                </a:cubicBezTo>
                <a:cubicBezTo>
                  <a:pt x="3293079" y="1827771"/>
                  <a:pt x="3230163" y="2012311"/>
                  <a:pt x="3280315" y="2140323"/>
                </a:cubicBezTo>
                <a:cubicBezTo>
                  <a:pt x="3330467" y="2268335"/>
                  <a:pt x="3238689" y="2627839"/>
                  <a:pt x="3280315" y="2892329"/>
                </a:cubicBezTo>
                <a:cubicBezTo>
                  <a:pt x="3062029" y="2927289"/>
                  <a:pt x="2837979" y="2847481"/>
                  <a:pt x="2700793" y="2892329"/>
                </a:cubicBezTo>
                <a:cubicBezTo>
                  <a:pt x="2563607" y="2937177"/>
                  <a:pt x="2274782" y="2875333"/>
                  <a:pt x="2088467" y="2892329"/>
                </a:cubicBezTo>
                <a:cubicBezTo>
                  <a:pt x="1902152" y="2909325"/>
                  <a:pt x="1609831" y="2857518"/>
                  <a:pt x="1476142" y="2892329"/>
                </a:cubicBezTo>
                <a:cubicBezTo>
                  <a:pt x="1342453" y="2927140"/>
                  <a:pt x="1165769" y="2873661"/>
                  <a:pt x="995029" y="2892329"/>
                </a:cubicBezTo>
                <a:cubicBezTo>
                  <a:pt x="824289" y="2910997"/>
                  <a:pt x="301241" y="2779044"/>
                  <a:pt x="0" y="2892329"/>
                </a:cubicBezTo>
                <a:cubicBezTo>
                  <a:pt x="-8673" y="2626874"/>
                  <a:pt x="2773" y="2436668"/>
                  <a:pt x="0" y="2256017"/>
                </a:cubicBezTo>
                <a:cubicBezTo>
                  <a:pt x="-2773" y="2075366"/>
                  <a:pt x="17470" y="1901638"/>
                  <a:pt x="0" y="1764321"/>
                </a:cubicBezTo>
                <a:cubicBezTo>
                  <a:pt x="-17470" y="1627004"/>
                  <a:pt x="16655" y="1415839"/>
                  <a:pt x="0" y="1243701"/>
                </a:cubicBezTo>
                <a:cubicBezTo>
                  <a:pt x="-16655" y="1071563"/>
                  <a:pt x="46362" y="856039"/>
                  <a:pt x="0" y="723082"/>
                </a:cubicBezTo>
                <a:cubicBezTo>
                  <a:pt x="-46362" y="590125"/>
                  <a:pt x="85526" y="221063"/>
                  <a:pt x="0" y="0"/>
                </a:cubicBezTo>
                <a:close/>
              </a:path>
            </a:pathLst>
          </a:custGeom>
          <a:noFill/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noProof="1">
                <a:solidFill>
                  <a:schemeClr val="tx1"/>
                </a:solidFill>
              </a:rPr>
              <a:t>Mas de 45.000 registrados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noProof="1">
                <a:solidFill>
                  <a:schemeClr val="tx1"/>
                </a:solidFill>
              </a:rPr>
              <a:t>Datos históricos hasta 2012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E8A7C9A-DB60-5CA6-D285-22C3DBC7A400}"/>
              </a:ext>
            </a:extLst>
          </p:cNvPr>
          <p:cNvSpPr txBox="1">
            <a:spLocks/>
          </p:cNvSpPr>
          <p:nvPr/>
        </p:nvSpPr>
        <p:spPr bwMode="black">
          <a:xfrm>
            <a:off x="10252765" y="6285948"/>
            <a:ext cx="1903896" cy="527753"/>
          </a:xfrm>
          <a:prstGeom prst="rect">
            <a:avLst/>
          </a:prstGeom>
          <a:noFill/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03896"/>
                      <a:gd name="connsiteY0" fmla="*/ 0 h 527753"/>
                      <a:gd name="connsiteX1" fmla="*/ 456935 w 1903896"/>
                      <a:gd name="connsiteY1" fmla="*/ 0 h 527753"/>
                      <a:gd name="connsiteX2" fmla="*/ 932909 w 1903896"/>
                      <a:gd name="connsiteY2" fmla="*/ 0 h 527753"/>
                      <a:gd name="connsiteX3" fmla="*/ 1408883 w 1903896"/>
                      <a:gd name="connsiteY3" fmla="*/ 0 h 527753"/>
                      <a:gd name="connsiteX4" fmla="*/ 1903896 w 1903896"/>
                      <a:gd name="connsiteY4" fmla="*/ 0 h 527753"/>
                      <a:gd name="connsiteX5" fmla="*/ 1903896 w 1903896"/>
                      <a:gd name="connsiteY5" fmla="*/ 527753 h 527753"/>
                      <a:gd name="connsiteX6" fmla="*/ 1427922 w 1903896"/>
                      <a:gd name="connsiteY6" fmla="*/ 527753 h 527753"/>
                      <a:gd name="connsiteX7" fmla="*/ 990026 w 1903896"/>
                      <a:gd name="connsiteY7" fmla="*/ 527753 h 527753"/>
                      <a:gd name="connsiteX8" fmla="*/ 552130 w 1903896"/>
                      <a:gd name="connsiteY8" fmla="*/ 527753 h 527753"/>
                      <a:gd name="connsiteX9" fmla="*/ 0 w 1903896"/>
                      <a:gd name="connsiteY9" fmla="*/ 527753 h 527753"/>
                      <a:gd name="connsiteX10" fmla="*/ 0 w 1903896"/>
                      <a:gd name="connsiteY10" fmla="*/ 0 h 527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03896" h="527753" fill="none" extrusionOk="0">
                        <a:moveTo>
                          <a:pt x="0" y="0"/>
                        </a:moveTo>
                        <a:cubicBezTo>
                          <a:pt x="103786" y="-5603"/>
                          <a:pt x="358125" y="50748"/>
                          <a:pt x="456935" y="0"/>
                        </a:cubicBezTo>
                        <a:cubicBezTo>
                          <a:pt x="555746" y="-50748"/>
                          <a:pt x="831104" y="18133"/>
                          <a:pt x="932909" y="0"/>
                        </a:cubicBezTo>
                        <a:cubicBezTo>
                          <a:pt x="1034714" y="-18133"/>
                          <a:pt x="1214625" y="52734"/>
                          <a:pt x="1408883" y="0"/>
                        </a:cubicBezTo>
                        <a:cubicBezTo>
                          <a:pt x="1603141" y="-52734"/>
                          <a:pt x="1704770" y="9075"/>
                          <a:pt x="1903896" y="0"/>
                        </a:cubicBezTo>
                        <a:cubicBezTo>
                          <a:pt x="1940527" y="160287"/>
                          <a:pt x="1898609" y="395374"/>
                          <a:pt x="1903896" y="527753"/>
                        </a:cubicBezTo>
                        <a:cubicBezTo>
                          <a:pt x="1765904" y="544227"/>
                          <a:pt x="1600296" y="518983"/>
                          <a:pt x="1427922" y="527753"/>
                        </a:cubicBezTo>
                        <a:cubicBezTo>
                          <a:pt x="1255548" y="536523"/>
                          <a:pt x="1114745" y="519314"/>
                          <a:pt x="990026" y="527753"/>
                        </a:cubicBezTo>
                        <a:cubicBezTo>
                          <a:pt x="865307" y="536192"/>
                          <a:pt x="718238" y="495070"/>
                          <a:pt x="552130" y="527753"/>
                        </a:cubicBezTo>
                        <a:cubicBezTo>
                          <a:pt x="386022" y="560436"/>
                          <a:pt x="154518" y="487539"/>
                          <a:pt x="0" y="527753"/>
                        </a:cubicBezTo>
                        <a:cubicBezTo>
                          <a:pt x="-52423" y="419738"/>
                          <a:pt x="43994" y="184063"/>
                          <a:pt x="0" y="0"/>
                        </a:cubicBezTo>
                        <a:close/>
                      </a:path>
                      <a:path w="1903896" h="527753" stroke="0" extrusionOk="0">
                        <a:moveTo>
                          <a:pt x="0" y="0"/>
                        </a:moveTo>
                        <a:cubicBezTo>
                          <a:pt x="124219" y="-10079"/>
                          <a:pt x="327372" y="54628"/>
                          <a:pt x="456935" y="0"/>
                        </a:cubicBezTo>
                        <a:cubicBezTo>
                          <a:pt x="586498" y="-54628"/>
                          <a:pt x="766783" y="18429"/>
                          <a:pt x="875792" y="0"/>
                        </a:cubicBezTo>
                        <a:cubicBezTo>
                          <a:pt x="984801" y="-18429"/>
                          <a:pt x="1248463" y="58203"/>
                          <a:pt x="1389844" y="0"/>
                        </a:cubicBezTo>
                        <a:cubicBezTo>
                          <a:pt x="1531225" y="-58203"/>
                          <a:pt x="1727542" y="18093"/>
                          <a:pt x="1903896" y="0"/>
                        </a:cubicBezTo>
                        <a:cubicBezTo>
                          <a:pt x="1935808" y="116239"/>
                          <a:pt x="1848368" y="312234"/>
                          <a:pt x="1903896" y="527753"/>
                        </a:cubicBezTo>
                        <a:cubicBezTo>
                          <a:pt x="1686685" y="532587"/>
                          <a:pt x="1584290" y="506268"/>
                          <a:pt x="1466000" y="527753"/>
                        </a:cubicBezTo>
                        <a:cubicBezTo>
                          <a:pt x="1347710" y="549238"/>
                          <a:pt x="1146474" y="478375"/>
                          <a:pt x="1028104" y="527753"/>
                        </a:cubicBezTo>
                        <a:cubicBezTo>
                          <a:pt x="909734" y="577131"/>
                          <a:pt x="661076" y="498796"/>
                          <a:pt x="514052" y="527753"/>
                        </a:cubicBezTo>
                        <a:cubicBezTo>
                          <a:pt x="367028" y="556710"/>
                          <a:pt x="139000" y="498556"/>
                          <a:pt x="0" y="527753"/>
                        </a:cubicBezTo>
                        <a:cubicBezTo>
                          <a:pt x="-56563" y="296426"/>
                          <a:pt x="40750" y="1274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noProof="1">
                <a:solidFill>
                  <a:schemeClr val="tx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15CC5-3176-6BE0-4F9F-BB708775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2865AB1C-7AA4-E6EE-AB0E-9DF59BD6B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73AEE68-9EBA-ACE3-1384-31628A680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0D0DF-DB3D-DBF1-2CFB-C508A7DE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91" y="2681103"/>
            <a:ext cx="3127798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endParaRPr lang="es-ES" noProof="1">
              <a:solidFill>
                <a:schemeClr val="bg1"/>
              </a:solidFill>
            </a:endParaRPr>
          </a:p>
        </p:txBody>
      </p:sp>
      <p:pic>
        <p:nvPicPr>
          <p:cNvPr id="5" name="Imagen 4" descr="Imagen que contiene estrella, tabla&#10;&#10;Descripción generada automáticamente">
            <a:extLst>
              <a:ext uri="{FF2B5EF4-FFF2-40B4-BE49-F238E27FC236}">
                <a16:creationId xmlns:a16="http://schemas.microsoft.com/office/drawing/2014/main" id="{F66F36A4-9AC2-19EC-526C-232293EC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-2667003"/>
            <a:ext cx="12271599" cy="122715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E462D8-D2B7-541B-22DE-328A8B6DD7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" y="0"/>
            <a:ext cx="12191998" cy="688685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C6B166-E5C9-9691-B0DB-3F8324EE44A6}"/>
              </a:ext>
            </a:extLst>
          </p:cNvPr>
          <p:cNvSpPr txBox="1">
            <a:spLocks/>
          </p:cNvSpPr>
          <p:nvPr/>
        </p:nvSpPr>
        <p:spPr bwMode="black">
          <a:xfrm>
            <a:off x="10288102" y="6362280"/>
            <a:ext cx="1903896" cy="527753"/>
          </a:xfrm>
          <a:custGeom>
            <a:avLst/>
            <a:gdLst>
              <a:gd name="connsiteX0" fmla="*/ 0 w 1903896"/>
              <a:gd name="connsiteY0" fmla="*/ 0 h 527753"/>
              <a:gd name="connsiteX1" fmla="*/ 456935 w 1903896"/>
              <a:gd name="connsiteY1" fmla="*/ 0 h 527753"/>
              <a:gd name="connsiteX2" fmla="*/ 932909 w 1903896"/>
              <a:gd name="connsiteY2" fmla="*/ 0 h 527753"/>
              <a:gd name="connsiteX3" fmla="*/ 1408883 w 1903896"/>
              <a:gd name="connsiteY3" fmla="*/ 0 h 527753"/>
              <a:gd name="connsiteX4" fmla="*/ 1903896 w 1903896"/>
              <a:gd name="connsiteY4" fmla="*/ 0 h 527753"/>
              <a:gd name="connsiteX5" fmla="*/ 1903896 w 1903896"/>
              <a:gd name="connsiteY5" fmla="*/ 527753 h 527753"/>
              <a:gd name="connsiteX6" fmla="*/ 1427922 w 1903896"/>
              <a:gd name="connsiteY6" fmla="*/ 527753 h 527753"/>
              <a:gd name="connsiteX7" fmla="*/ 990026 w 1903896"/>
              <a:gd name="connsiteY7" fmla="*/ 527753 h 527753"/>
              <a:gd name="connsiteX8" fmla="*/ 552130 w 1903896"/>
              <a:gd name="connsiteY8" fmla="*/ 527753 h 527753"/>
              <a:gd name="connsiteX9" fmla="*/ 0 w 1903896"/>
              <a:gd name="connsiteY9" fmla="*/ 527753 h 527753"/>
              <a:gd name="connsiteX10" fmla="*/ 0 w 1903896"/>
              <a:gd name="connsiteY10" fmla="*/ 0 h 52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3896" h="527753" fill="none" extrusionOk="0">
                <a:moveTo>
                  <a:pt x="0" y="0"/>
                </a:moveTo>
                <a:cubicBezTo>
                  <a:pt x="103786" y="-5603"/>
                  <a:pt x="358125" y="50748"/>
                  <a:pt x="456935" y="0"/>
                </a:cubicBezTo>
                <a:cubicBezTo>
                  <a:pt x="555746" y="-50748"/>
                  <a:pt x="831104" y="18133"/>
                  <a:pt x="932909" y="0"/>
                </a:cubicBezTo>
                <a:cubicBezTo>
                  <a:pt x="1034714" y="-18133"/>
                  <a:pt x="1214625" y="52734"/>
                  <a:pt x="1408883" y="0"/>
                </a:cubicBezTo>
                <a:cubicBezTo>
                  <a:pt x="1603141" y="-52734"/>
                  <a:pt x="1704770" y="9075"/>
                  <a:pt x="1903896" y="0"/>
                </a:cubicBezTo>
                <a:cubicBezTo>
                  <a:pt x="1940527" y="160287"/>
                  <a:pt x="1898609" y="395374"/>
                  <a:pt x="1903896" y="527753"/>
                </a:cubicBezTo>
                <a:cubicBezTo>
                  <a:pt x="1765904" y="544227"/>
                  <a:pt x="1600296" y="518983"/>
                  <a:pt x="1427922" y="527753"/>
                </a:cubicBezTo>
                <a:cubicBezTo>
                  <a:pt x="1255548" y="536523"/>
                  <a:pt x="1114745" y="519314"/>
                  <a:pt x="990026" y="527753"/>
                </a:cubicBezTo>
                <a:cubicBezTo>
                  <a:pt x="865307" y="536192"/>
                  <a:pt x="718238" y="495070"/>
                  <a:pt x="552130" y="527753"/>
                </a:cubicBezTo>
                <a:cubicBezTo>
                  <a:pt x="386022" y="560436"/>
                  <a:pt x="154518" y="487539"/>
                  <a:pt x="0" y="527753"/>
                </a:cubicBezTo>
                <a:cubicBezTo>
                  <a:pt x="-52423" y="419738"/>
                  <a:pt x="43994" y="184063"/>
                  <a:pt x="0" y="0"/>
                </a:cubicBezTo>
                <a:close/>
              </a:path>
              <a:path w="1903896" h="527753" stroke="0" extrusionOk="0">
                <a:moveTo>
                  <a:pt x="0" y="0"/>
                </a:moveTo>
                <a:cubicBezTo>
                  <a:pt x="124219" y="-10079"/>
                  <a:pt x="327372" y="54628"/>
                  <a:pt x="456935" y="0"/>
                </a:cubicBezTo>
                <a:cubicBezTo>
                  <a:pt x="586498" y="-54628"/>
                  <a:pt x="766783" y="18429"/>
                  <a:pt x="875792" y="0"/>
                </a:cubicBezTo>
                <a:cubicBezTo>
                  <a:pt x="984801" y="-18429"/>
                  <a:pt x="1248463" y="58203"/>
                  <a:pt x="1389844" y="0"/>
                </a:cubicBezTo>
                <a:cubicBezTo>
                  <a:pt x="1531225" y="-58203"/>
                  <a:pt x="1727542" y="18093"/>
                  <a:pt x="1903896" y="0"/>
                </a:cubicBezTo>
                <a:cubicBezTo>
                  <a:pt x="1935808" y="116239"/>
                  <a:pt x="1848368" y="312234"/>
                  <a:pt x="1903896" y="527753"/>
                </a:cubicBezTo>
                <a:cubicBezTo>
                  <a:pt x="1686685" y="532587"/>
                  <a:pt x="1584290" y="506268"/>
                  <a:pt x="1466000" y="527753"/>
                </a:cubicBezTo>
                <a:cubicBezTo>
                  <a:pt x="1347710" y="549238"/>
                  <a:pt x="1146474" y="478375"/>
                  <a:pt x="1028104" y="527753"/>
                </a:cubicBezTo>
                <a:cubicBezTo>
                  <a:pt x="909734" y="577131"/>
                  <a:pt x="661076" y="498796"/>
                  <a:pt x="514052" y="527753"/>
                </a:cubicBezTo>
                <a:cubicBezTo>
                  <a:pt x="367028" y="556710"/>
                  <a:pt x="139000" y="498556"/>
                  <a:pt x="0" y="527753"/>
                </a:cubicBezTo>
                <a:cubicBezTo>
                  <a:pt x="-56563" y="296426"/>
                  <a:pt x="40750" y="127463"/>
                  <a:pt x="0" y="0"/>
                </a:cubicBezTo>
                <a:close/>
              </a:path>
            </a:pathLst>
          </a:custGeom>
          <a:noFill/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noProof="1">
                <a:solidFill>
                  <a:schemeClr val="tx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194322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13BC3-EBDE-6072-E833-8D60EE25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59384F84-4F81-7EDB-C626-1E5D6F5F0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5" name="Imagen 4" descr="Un par de colores">
            <a:extLst>
              <a:ext uri="{FF2B5EF4-FFF2-40B4-BE49-F238E27FC236}">
                <a16:creationId xmlns:a16="http://schemas.microsoft.com/office/drawing/2014/main" id="{434AAED5-026B-E9FC-3E8E-CABD6431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5" y="0"/>
            <a:ext cx="7537703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7E0E7AE8-ADC6-4E8F-759D-0D70B1DA2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76F3F-8C09-3A31-7B1A-85F51EBB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39" y="330867"/>
            <a:ext cx="4036818" cy="6220328"/>
          </a:xfrm>
          <a:noFill/>
          <a:ln>
            <a:solidFill>
              <a:schemeClr val="bg1"/>
            </a:solidFill>
          </a:ln>
        </p:spPr>
        <p:txBody>
          <a:bodyPr wrap="square" lIns="36000" tIns="0" bIns="504000" rtlCol="0">
            <a:noAutofit/>
          </a:bodyPr>
          <a:lstStyle/>
          <a:p>
            <a:pPr>
              <a:lnSpc>
                <a:spcPct val="250000"/>
              </a:lnSpc>
            </a:pPr>
            <a:r>
              <a:rPr lang="es-ES" sz="4400" b="1" noProof="1">
                <a:solidFill>
                  <a:srgbClr val="FF0000"/>
                </a:solidFill>
              </a:rPr>
              <a:t>4.283</a:t>
            </a:r>
            <a:br>
              <a:rPr lang="es-ES" sz="4400" b="1" noProof="1">
                <a:solidFill>
                  <a:schemeClr val="bg1"/>
                </a:solidFill>
              </a:rPr>
            </a:br>
            <a:r>
              <a:rPr lang="es-ES" sz="4400" b="1" noProof="1">
                <a:solidFill>
                  <a:srgbClr val="FFC000"/>
                </a:solidFill>
              </a:rPr>
              <a:t>1.406</a:t>
            </a:r>
            <a:br>
              <a:rPr lang="es-ES" sz="4400" b="1" noProof="1">
                <a:solidFill>
                  <a:schemeClr val="bg1"/>
                </a:solidFill>
              </a:rPr>
            </a:br>
            <a:r>
              <a:rPr lang="es-ES" sz="4400" b="1" noProof="1">
                <a:solidFill>
                  <a:srgbClr val="FFFF00"/>
                </a:solidFill>
              </a:rPr>
              <a:t>5.766</a:t>
            </a:r>
            <a:br>
              <a:rPr lang="es-ES" sz="4400" b="1" noProof="1">
                <a:solidFill>
                  <a:schemeClr val="bg1"/>
                </a:solidFill>
              </a:rPr>
            </a:br>
            <a:r>
              <a:rPr lang="es-ES" sz="4400" b="1" noProof="1">
                <a:solidFill>
                  <a:srgbClr val="00B050"/>
                </a:solidFill>
              </a:rPr>
              <a:t>34.261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0F522-B1A2-2E60-AEF4-589CF7AF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47" y="892858"/>
            <a:ext cx="6096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D539E2A-40BF-5610-B437-3E2800397F58}"/>
              </a:ext>
            </a:extLst>
          </p:cNvPr>
          <p:cNvSpPr txBox="1"/>
          <p:nvPr/>
        </p:nvSpPr>
        <p:spPr>
          <a:xfrm>
            <a:off x="10399059" y="647298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4161172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39C79E-2994-C956-3552-B26264A1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85EC87F0-D6E8-91BB-B0AD-512F44AF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6" name="Imagen 5" descr="Una luz en el espacio&#10;&#10;Descripción generada automáticamente con confianza media">
            <a:extLst>
              <a:ext uri="{FF2B5EF4-FFF2-40B4-BE49-F238E27FC236}">
                <a16:creationId xmlns:a16="http://schemas.microsoft.com/office/drawing/2014/main" id="{09C2904F-FB42-D318-871A-F36010629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6" y="0"/>
            <a:ext cx="7541093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1430A191-9C9C-80C0-5466-1709BD168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0C47A-AB87-C591-4249-0214DC3E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" y="84221"/>
            <a:ext cx="4546600" cy="6700975"/>
          </a:xfrm>
          <a:noFill/>
          <a:ln>
            <a:solidFill>
              <a:schemeClr val="bg1"/>
            </a:solidFill>
          </a:ln>
        </p:spPr>
        <p:txBody>
          <a:bodyPr wrap="square" tIns="144000" bIns="0" rtlCol="0">
            <a:normAutofit/>
          </a:bodyPr>
          <a:lstStyle/>
          <a:p>
            <a:pPr>
              <a:lnSpc>
                <a:spcPct val="140000"/>
              </a:lnSpc>
            </a:pPr>
            <a:r>
              <a:rPr lang="es-ES" sz="1800" b="1" noProof="1">
                <a:solidFill>
                  <a:schemeClr val="bg1"/>
                </a:solidFill>
              </a:rPr>
              <a:t>CANTIDAD DE METEORITOS</a:t>
            </a:r>
            <a:br>
              <a:rPr lang="es-ES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16.278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12.667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8.602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5.487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437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327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209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196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169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154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144</a:t>
            </a:r>
            <a:br>
              <a:rPr lang="es-ES" sz="2200" noProof="1">
                <a:solidFill>
                  <a:schemeClr val="bg1"/>
                </a:solidFill>
              </a:rPr>
            </a:br>
            <a:endParaRPr lang="es-ES" sz="2400" noProof="1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AB4B41-2D5C-7CB2-0920-1650EFF7249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950950"/>
            <a:ext cx="7541091" cy="50708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7F22B71-BF59-8940-A169-57A8EF994C80}"/>
              </a:ext>
            </a:extLst>
          </p:cNvPr>
          <p:cNvSpPr txBox="1"/>
          <p:nvPr/>
        </p:nvSpPr>
        <p:spPr>
          <a:xfrm>
            <a:off x="10399059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53627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8E86-51B4-C7FF-71A4-763A7559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461C4C12-A833-D372-6059-1FC24231F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7" name="Imagen 6" descr="Imagen que contiene hombre, pastel, montar a caballo, tabla&#10;&#10;Descripción generada automáticamente">
            <a:extLst>
              <a:ext uri="{FF2B5EF4-FFF2-40B4-BE49-F238E27FC236}">
                <a16:creationId xmlns:a16="http://schemas.microsoft.com/office/drawing/2014/main" id="{7C0A7486-EBF9-3503-8746-16512C70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609" y="-3008"/>
            <a:ext cx="8299390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31E5D06C-04A3-A54F-E968-C50DF2B0E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AE059E-5D8D-CC8F-DDC0-7CD79F8D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85" y="180474"/>
            <a:ext cx="3404936" cy="6491037"/>
          </a:xfrm>
          <a:noFill/>
          <a:ln>
            <a:solidFill>
              <a:schemeClr val="bg1"/>
            </a:solidFill>
          </a:ln>
        </p:spPr>
        <p:txBody>
          <a:bodyPr wrap="square" tIns="0" bIns="396000" rtlCol="0"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3200" b="1" noProof="1">
                <a:solidFill>
                  <a:schemeClr val="bg1"/>
                </a:solidFill>
              </a:rPr>
              <a:t>Mejora en los sistemas de deteccion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69BFB6-3B32-8CF9-50B4-0C40A18CE6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892609" y="0"/>
            <a:ext cx="829939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DB9C16-F6F8-5193-810A-693A0E1309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743577" y="247222"/>
            <a:ext cx="2247731" cy="284195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26751A-F911-10B2-FD66-8BD4B3367189}"/>
              </a:ext>
            </a:extLst>
          </p:cNvPr>
          <p:cNvSpPr txBox="1"/>
          <p:nvPr/>
        </p:nvSpPr>
        <p:spPr>
          <a:xfrm>
            <a:off x="10531602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296311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10E93-4A66-1B3C-4305-608AFA57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AC1A64AC-3C4F-FAE7-489B-83C93A9D8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065415B-B941-D6DD-36D4-BA79346A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4" name="Imagen 13" descr="Imagen que contiene objeto, estrella, tabla&#10;&#10;Descripción generada automáticamente">
            <a:extLst>
              <a:ext uri="{FF2B5EF4-FFF2-40B4-BE49-F238E27FC236}">
                <a16:creationId xmlns:a16="http://schemas.microsoft.com/office/drawing/2014/main" id="{7E2402ED-96D5-B77C-2E64-5086990A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61" y="-22860"/>
            <a:ext cx="8143238" cy="69245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CEF6FB-1BAD-FFB1-69B6-7BADCDC5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77800"/>
            <a:ext cx="3622040" cy="6456680"/>
          </a:xfrm>
          <a:noFill/>
          <a:ln>
            <a:solidFill>
              <a:schemeClr val="bg1"/>
            </a:solidFill>
          </a:ln>
        </p:spPr>
        <p:txBody>
          <a:bodyPr wrap="square" tIns="0" bIns="612000" rtlCol="0"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4800" b="1" noProof="1">
                <a:solidFill>
                  <a:schemeClr val="bg1"/>
                </a:solidFill>
              </a:rPr>
              <a:t>¿</a:t>
            </a:r>
            <a:r>
              <a:rPr lang="es-ES" sz="4800" b="1" cap="none" noProof="1">
                <a:solidFill>
                  <a:schemeClr val="bg1"/>
                </a:solidFill>
              </a:rPr>
              <a:t>DONDE CAEN</a:t>
            </a:r>
            <a:r>
              <a:rPr lang="es-ES" sz="4800" b="1" noProof="1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71AD0D-2023-7BAA-D8BF-71474E2E69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487159" y="-22860"/>
            <a:ext cx="5704840" cy="30519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D305C5-43F0-56A6-377D-5C8FFE6C5C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87159" y="3029123"/>
            <a:ext cx="5704840" cy="38725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4EB1B7-B8CF-9318-99D5-D66C78522A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048760" y="4466824"/>
            <a:ext cx="2438399" cy="241301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9842612-A7D1-19CE-580C-87B076787567}"/>
              </a:ext>
            </a:extLst>
          </p:cNvPr>
          <p:cNvSpPr txBox="1"/>
          <p:nvPr/>
        </p:nvSpPr>
        <p:spPr>
          <a:xfrm>
            <a:off x="10612418" y="6593840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210327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.potx" id="{C21CEE82-1D40-4A79-B8DB-CE8507F05894}" vid="{85DD0E04-2494-487A-8919-A9ED057DAD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paquete</Template>
  <TotalTime>698</TotalTime>
  <Words>454</Words>
  <Application>Microsoft Office PowerPoint</Application>
  <PresentationFormat>Panorámica</PresentationFormat>
  <Paragraphs>97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Helvetica Neue</vt:lpstr>
      <vt:lpstr>Söhne</vt:lpstr>
      <vt:lpstr>Paquete</vt:lpstr>
      <vt:lpstr>METEORITOS</vt:lpstr>
      <vt:lpstr>Presentación de PowerPoint</vt:lpstr>
      <vt:lpstr>Presentación de PowerPoint</vt:lpstr>
      <vt:lpstr>Presentación de PowerPoint</vt:lpstr>
      <vt:lpstr>Presentación de PowerPoint</vt:lpstr>
      <vt:lpstr>4.283 1.406 5.766 34.261</vt:lpstr>
      <vt:lpstr>CANTIDAD DE METEORITOS 16.278  12.667  8.602  5.487  437  327  209  196  169  154  144 </vt:lpstr>
      <vt:lpstr>Mejora en los sistemas de deteccion</vt:lpstr>
      <vt:lpstr>¿DONDE CAEN?</vt:lpstr>
      <vt:lpstr>¿QUIEN LO CONTABILIZA? ¿FALTAN DATOS?</vt:lpstr>
      <vt:lpstr> tipos meteorito según composicion</vt:lpstr>
      <vt:lpstr>Presentación de PowerPoint</vt:lpstr>
      <vt:lpstr>Riesgo de impacto POR EL TAMAÑO DEL PAIS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METEORITOS</dc:title>
  <dc:creator>axier libano sangroniz</dc:creator>
  <cp:lastModifiedBy>axier libano sangroniz</cp:lastModifiedBy>
  <cp:revision>14</cp:revision>
  <dcterms:created xsi:type="dcterms:W3CDTF">2024-02-07T13:51:18Z</dcterms:created>
  <dcterms:modified xsi:type="dcterms:W3CDTF">2024-02-08T17:16:06Z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